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20" d="100"/>
          <a:sy n="120" d="100"/>
        </p:scale>
        <p:origin x="17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35FDB3-DEFD-4514-A844-732B45582F28}" type="datetimeFigureOut">
              <a:rPr lang="it-IT" smtClean="0"/>
              <a:t>23/02/2021</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2D6B6B-12DA-4648-A146-295C38AC9FF0}" type="slidenum">
              <a:rPr lang="it-IT" smtClean="0"/>
              <a:t>‹N›</a:t>
            </a:fld>
            <a:endParaRPr lang="it-IT"/>
          </a:p>
        </p:txBody>
      </p:sp>
    </p:spTree>
    <p:extLst>
      <p:ext uri="{BB962C8B-B14F-4D97-AF65-F5344CB8AC3E}">
        <p14:creationId xmlns:p14="http://schemas.microsoft.com/office/powerpoint/2010/main" val="855459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C02D6B6B-12DA-4648-A146-295C38AC9FF0}" type="slidenum">
              <a:rPr lang="it-IT" smtClean="0"/>
              <a:t>1</a:t>
            </a:fld>
            <a:endParaRPr lang="it-IT"/>
          </a:p>
        </p:txBody>
      </p:sp>
    </p:spTree>
    <p:extLst>
      <p:ext uri="{BB962C8B-B14F-4D97-AF65-F5344CB8AC3E}">
        <p14:creationId xmlns:p14="http://schemas.microsoft.com/office/powerpoint/2010/main" val="13924916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it-IT"/>
              <a:t>Fare clic per modificare lo stile del titolo</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CC9A286C-511C-4F53-8B95-4B4E2BE1F738}" type="datetime1">
              <a:rPr lang="en-US" smtClean="0"/>
              <a:t>2/23/2021</a:t>
            </a:fld>
            <a:endParaRPr lang="en-US" dirty="0"/>
          </a:p>
        </p:txBody>
      </p:sp>
      <p:sp>
        <p:nvSpPr>
          <p:cNvPr id="5" name="Footer Placeholder 4"/>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it-IT"/>
              <a:t>Fare clic per modificare lo stile del titolo</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Date Placeholder 4"/>
          <p:cNvSpPr>
            <a:spLocks noGrp="1"/>
          </p:cNvSpPr>
          <p:nvPr>
            <p:ph type="dt" sz="half" idx="10"/>
          </p:nvPr>
        </p:nvSpPr>
        <p:spPr/>
        <p:txBody>
          <a:bodyPr/>
          <a:lstStyle/>
          <a:p>
            <a:fld id="{9502EBBA-60E4-486A-9BD5-208CC1AD5FFA}" type="datetime1">
              <a:rPr lang="en-US" smtClean="0"/>
              <a:t>2/23/2021</a:t>
            </a:fld>
            <a:endParaRPr lang="en-US" dirty="0"/>
          </a:p>
        </p:txBody>
      </p:sp>
      <p:sp>
        <p:nvSpPr>
          <p:cNvPr id="6" name="Footer Placeholder 5"/>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it-IT"/>
              <a:t>Fare clic per modificare lo stile del titolo</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F30BF5DA-1D33-4AFF-801A-D701B82A653E}" type="datetime1">
              <a:rPr lang="en-US" smtClean="0"/>
              <a:t>2/23/2021</a:t>
            </a:fld>
            <a:endParaRPr lang="en-US" dirty="0"/>
          </a:p>
        </p:txBody>
      </p:sp>
      <p:sp>
        <p:nvSpPr>
          <p:cNvPr id="5" name="Footer Placeholder 4"/>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it-IT"/>
              <a:t>Fare clic per modificare lo stile del titolo</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F953865A-351A-4C60-BA75-368F2BE8FF5E}" type="datetime1">
              <a:rPr lang="en-US" smtClean="0"/>
              <a:t>2/23/2021</a:t>
            </a:fld>
            <a:endParaRPr lang="en-US" dirty="0"/>
          </a:p>
        </p:txBody>
      </p:sp>
      <p:sp>
        <p:nvSpPr>
          <p:cNvPr id="5" name="Footer Placeholder 4"/>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a:t>
            </a:fld>
            <a:endParaRPr lang="en-US" dirty="0"/>
          </a:p>
        </p:txBody>
      </p:sp>
      <p:sp>
        <p:nvSpPr>
          <p:cNvPr id="9" name="TextBox 8"/>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it-IT"/>
              <a:t>Fare clic per modificare lo stile del titolo</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4C7ED213-3411-4709-8E91-4C43BFE7FF62}" type="datetime1">
              <a:rPr lang="en-US" smtClean="0"/>
              <a:t>2/23/2021</a:t>
            </a:fld>
            <a:endParaRPr lang="en-US" dirty="0"/>
          </a:p>
        </p:txBody>
      </p:sp>
      <p:sp>
        <p:nvSpPr>
          <p:cNvPr id="5" name="Footer Placeholder 4"/>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it-IT"/>
              <a:t>Fare clic per modificare lo stile del titolo</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C58DC63F-27A2-4FCF-84D4-29978021DCFE}" type="datetime1">
              <a:rPr lang="en-US" smtClean="0"/>
              <a:t>2/23/2021</a:t>
            </a:fld>
            <a:endParaRPr lang="en-US" dirty="0"/>
          </a:p>
        </p:txBody>
      </p:sp>
      <p:sp>
        <p:nvSpPr>
          <p:cNvPr id="4" name="Footer Placeholder 4"/>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 immag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it-IT"/>
              <a:t>Fare clic per modificare lo stile del titolo</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6DB9F36D-735F-430B-93D5-98B50C684971}" type="datetime1">
              <a:rPr lang="en-US" smtClean="0"/>
              <a:t>2/23/2021</a:t>
            </a:fld>
            <a:endParaRPr lang="en-US" dirty="0"/>
          </a:p>
        </p:txBody>
      </p:sp>
      <p:sp>
        <p:nvSpPr>
          <p:cNvPr id="4" name="Footer Placeholder 4"/>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Vertical Text Placeholder 2"/>
          <p:cNvSpPr>
            <a:spLocks noGrp="1"/>
          </p:cNvSpPr>
          <p:nvPr>
            <p:ph type="body" orient="vert" idx="1"/>
          </p:nvPr>
        </p:nvSpPr>
        <p:spPr/>
        <p:txBody>
          <a:bodyPr vert="eaVert" anchor="t" anchorCtr="0"/>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047EDC75-F620-4D95-B112-0BF2533A2288}" type="datetime1">
              <a:rPr lang="en-US" smtClean="0"/>
              <a:t>2/23/2021</a:t>
            </a:fld>
            <a:endParaRPr lang="en-US" dirty="0"/>
          </a:p>
        </p:txBody>
      </p:sp>
      <p:sp>
        <p:nvSpPr>
          <p:cNvPr id="5" name="Footer Placeholder 4"/>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it-IT"/>
              <a:t>Fare clic per modificare lo stile del titolo</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4EFB2C79-A14B-441D-9AD0-7EB56B3E1855}" type="datetime1">
              <a:rPr lang="en-US" smtClean="0"/>
              <a:t>2/23/2021</a:t>
            </a:fld>
            <a:endParaRPr lang="en-US" dirty="0"/>
          </a:p>
        </p:txBody>
      </p:sp>
      <p:sp>
        <p:nvSpPr>
          <p:cNvPr id="5" name="Footer Placeholder 4"/>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9CEC8235-EA11-4C58-8C7F-8E96E97102E7}" type="datetime1">
              <a:rPr lang="en-US" smtClean="0"/>
              <a:t>2/23/2021</a:t>
            </a:fld>
            <a:endParaRPr lang="en-US" dirty="0"/>
          </a:p>
        </p:txBody>
      </p:sp>
      <p:sp>
        <p:nvSpPr>
          <p:cNvPr id="5" name="Footer Placeholder 4"/>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it-IT"/>
              <a:t>Fare clic per modificare lo stile del titolo</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C783F494-ACAB-469E-9AC8-2F6F091F4FB6}" type="datetime1">
              <a:rPr lang="en-US" smtClean="0"/>
              <a:t>2/23/2021</a:t>
            </a:fld>
            <a:endParaRPr lang="en-US" dirty="0"/>
          </a:p>
        </p:txBody>
      </p:sp>
      <p:sp>
        <p:nvSpPr>
          <p:cNvPr id="5" name="Footer Placeholder 4"/>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555B6028-67CA-48A3-B247-BA1854B4CAA8}" type="datetime1">
              <a:rPr lang="en-US" smtClean="0"/>
              <a:t>2/23/2021</a:t>
            </a:fld>
            <a:endParaRPr lang="en-US" dirty="0"/>
          </a:p>
        </p:txBody>
      </p:sp>
      <p:sp>
        <p:nvSpPr>
          <p:cNvPr id="6" name="Footer Placeholder 5"/>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a:t>Fare clic per modificare lo stile del titolo</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D1311A20-62B8-4E08-94FE-26863A8814CB}" type="datetime1">
              <a:rPr lang="en-US" smtClean="0"/>
              <a:t>2/23/2021</a:t>
            </a:fld>
            <a:endParaRPr lang="en-US" dirty="0"/>
          </a:p>
        </p:txBody>
      </p:sp>
      <p:sp>
        <p:nvSpPr>
          <p:cNvPr id="8" name="Footer Placeholder 7"/>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7" name="Date Placeholder 2"/>
          <p:cNvSpPr>
            <a:spLocks noGrp="1"/>
          </p:cNvSpPr>
          <p:nvPr>
            <p:ph type="dt" sz="half" idx="10"/>
          </p:nvPr>
        </p:nvSpPr>
        <p:spPr/>
        <p:txBody>
          <a:bodyPr/>
          <a:lstStyle/>
          <a:p>
            <a:fld id="{EF9C6D66-23FA-4CE1-9429-7686C9663739}" type="datetime1">
              <a:rPr lang="en-US" smtClean="0"/>
              <a:t>2/23/2021</a:t>
            </a:fld>
            <a:endParaRPr lang="en-US" dirty="0"/>
          </a:p>
        </p:txBody>
      </p:sp>
      <p:sp>
        <p:nvSpPr>
          <p:cNvPr id="5" name="Footer Placeholder 3"/>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D2CB7702-103C-4838-AA1B-BFF0324C7D66}" type="datetime1">
              <a:rPr lang="en-US" smtClean="0"/>
              <a:t>2/23/2021</a:t>
            </a:fld>
            <a:endParaRPr lang="en-US" dirty="0"/>
          </a:p>
        </p:txBody>
      </p:sp>
      <p:sp>
        <p:nvSpPr>
          <p:cNvPr id="5" name="Footer Placeholder 2"/>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it-IT"/>
              <a:t>Fare clic per modificare lo stile del titolo</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7" name="Date Placeholder 4"/>
          <p:cNvSpPr>
            <a:spLocks noGrp="1"/>
          </p:cNvSpPr>
          <p:nvPr>
            <p:ph type="dt" sz="half" idx="10"/>
          </p:nvPr>
        </p:nvSpPr>
        <p:spPr/>
        <p:txBody>
          <a:bodyPr/>
          <a:lstStyle/>
          <a:p>
            <a:fld id="{FBCF58CF-5623-41BC-A5EB-AF02AAEAF7FE}" type="datetime1">
              <a:rPr lang="en-US" smtClean="0"/>
              <a:t>2/23/2021</a:t>
            </a:fld>
            <a:endParaRPr lang="en-US" dirty="0"/>
          </a:p>
        </p:txBody>
      </p:sp>
      <p:sp>
        <p:nvSpPr>
          <p:cNvPr id="5" name="Footer Placeholder 5"/>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it-IT"/>
              <a:t>Fare clic per modificare lo stile del titolo</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Date Placeholder 4"/>
          <p:cNvSpPr>
            <a:spLocks noGrp="1"/>
          </p:cNvSpPr>
          <p:nvPr>
            <p:ph type="dt" sz="half" idx="10"/>
          </p:nvPr>
        </p:nvSpPr>
        <p:spPr/>
        <p:txBody>
          <a:bodyPr/>
          <a:lstStyle/>
          <a:p>
            <a:fld id="{3E1C7CD1-07BC-44D4-9D8A-7078F2E7F19B}" type="datetime1">
              <a:rPr lang="en-US" smtClean="0"/>
              <a:t>2/23/2021</a:t>
            </a:fld>
            <a:endParaRPr lang="en-US" dirty="0"/>
          </a:p>
        </p:txBody>
      </p:sp>
      <p:sp>
        <p:nvSpPr>
          <p:cNvPr id="6" name="Footer Placeholder 5"/>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it-IT"/>
              <a:t>Fare clic per modificare lo stile del titolo</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FEACEFBA-4523-46B4-98BA-0E71D6C7DC7D}" type="datetime1">
              <a:rPr lang="en-US" smtClean="0"/>
              <a:t>2/23/2021</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r>
              <a:rPr lang="en-US"/>
              <a:t>IV ISA Virtual Forum of Sociology - Porto Alegre, Tue Feb 23 2021 - Quantum Social Theory: The Future of Sociology?</a:t>
            </a:r>
            <a:endParaRPr lang="en-US" dirty="0"/>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‹N›</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en-GB" sz="6000" dirty="0">
                <a:latin typeface="Calibri" panose="020F0502020204030204" pitchFamily="34" charset="0"/>
                <a:ea typeface="Calibri" panose="020F0502020204030204" pitchFamily="34" charset="0"/>
                <a:cs typeface="Times New Roman" panose="02020603050405020304" pitchFamily="18" charset="0"/>
              </a:rPr>
              <a:t>Simmel’s Wechselwirkung as a Figure of Quantum Interconnectedness</a:t>
            </a:r>
            <a:endParaRPr lang="it-IT" sz="6000" dirty="0"/>
          </a:p>
        </p:txBody>
      </p:sp>
      <p:sp>
        <p:nvSpPr>
          <p:cNvPr id="3" name="Sottotitolo 2"/>
          <p:cNvSpPr>
            <a:spLocks noGrp="1"/>
          </p:cNvSpPr>
          <p:nvPr>
            <p:ph type="subTitle" idx="1"/>
          </p:nvPr>
        </p:nvSpPr>
        <p:spPr/>
        <p:txBody>
          <a:bodyPr/>
          <a:lstStyle/>
          <a:p>
            <a:r>
              <a:rPr lang="it-IT" dirty="0"/>
              <a:t>Fabio D’Andrea – University of </a:t>
            </a:r>
            <a:r>
              <a:rPr lang="it-IT" dirty="0" err="1"/>
              <a:t>perugia</a:t>
            </a:r>
            <a:r>
              <a:rPr lang="it-IT" dirty="0"/>
              <a:t>, </a:t>
            </a:r>
            <a:r>
              <a:rPr lang="it-IT" dirty="0" err="1"/>
              <a:t>italy</a:t>
            </a:r>
            <a:endParaRPr lang="it-IT" dirty="0"/>
          </a:p>
        </p:txBody>
      </p:sp>
      <p:sp>
        <p:nvSpPr>
          <p:cNvPr id="4" name="Segnaposto piè di pagina 3"/>
          <p:cNvSpPr>
            <a:spLocks noGrp="1"/>
          </p:cNvSpPr>
          <p:nvPr>
            <p:ph type="ftr" sz="quarter" idx="11"/>
          </p:nvPr>
        </p:nvSpPr>
        <p:spPr/>
        <p:txBody>
          <a:bodyPr/>
          <a:lstStyle/>
          <a:p>
            <a:r>
              <a:rPr lang="en-US" dirty="0"/>
              <a:t>IV ISA Virtual Forum of Sociology - Porto Alegre, Tue Feb 23 2021 - Quantum Social Theory: The Future of Sociology?</a:t>
            </a:r>
          </a:p>
        </p:txBody>
      </p:sp>
    </p:spTree>
    <p:extLst>
      <p:ext uri="{BB962C8B-B14F-4D97-AF65-F5344CB8AC3E}">
        <p14:creationId xmlns:p14="http://schemas.microsoft.com/office/powerpoint/2010/main" val="27087478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6270171" y="452718"/>
            <a:ext cx="3918857" cy="6148873"/>
          </a:xfrm>
          <a:prstGeom prst="rect">
            <a:avLst/>
          </a:prstGeom>
          <a:blipFill dpi="0" rotWithShape="1">
            <a:blip r:embed="rId2">
              <a:alphaModFix amt="61000"/>
            </a:blip>
            <a:srcRect/>
            <a:stretch>
              <a:fillRect/>
            </a:stretch>
          </a:blip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Titolo 1"/>
          <p:cNvSpPr>
            <a:spLocks noGrp="1"/>
          </p:cNvSpPr>
          <p:nvPr>
            <p:ph type="title"/>
          </p:nvPr>
        </p:nvSpPr>
        <p:spPr/>
        <p:txBody>
          <a:bodyPr/>
          <a:lstStyle/>
          <a:p>
            <a:r>
              <a:rPr lang="en-GB" dirty="0"/>
              <a:t>Paradigm Shift</a:t>
            </a:r>
          </a:p>
        </p:txBody>
      </p:sp>
      <p:sp>
        <p:nvSpPr>
          <p:cNvPr id="3" name="Segnaposto contenuto 2"/>
          <p:cNvSpPr>
            <a:spLocks noGrp="1"/>
          </p:cNvSpPr>
          <p:nvPr>
            <p:ph idx="1"/>
          </p:nvPr>
        </p:nvSpPr>
        <p:spPr>
          <a:xfrm>
            <a:off x="1104293" y="2662519"/>
            <a:ext cx="8946541" cy="4195481"/>
          </a:xfrm>
        </p:spPr>
        <p:txBody>
          <a:bodyPr>
            <a:normAutofit lnSpcReduction="10000"/>
          </a:bodyPr>
          <a:lstStyle/>
          <a:p>
            <a:r>
              <a:rPr lang="it-IT" i="1" dirty="0"/>
              <a:t>Wechselwirkung</a:t>
            </a:r>
            <a:r>
              <a:rPr lang="it-IT" dirty="0"/>
              <a:t>, «</a:t>
            </a:r>
            <a:r>
              <a:rPr lang="en-GB" dirty="0"/>
              <a:t>as a network of relationships of reciprocal influence among a plurality of elements»</a:t>
            </a:r>
            <a:r>
              <a:rPr lang="it-IT" dirty="0"/>
              <a:t> </a:t>
            </a:r>
            <a:r>
              <a:rPr lang="en-GB" dirty="0"/>
              <a:t>does not fit within this scheme</a:t>
            </a:r>
          </a:p>
          <a:p>
            <a:r>
              <a:rPr lang="en-GB" dirty="0"/>
              <a:t>It is a figure of conjunction. Even better it is a figure of dynamic tension between irreducible and complementary poles that describes reality «(in general, not only in a social sense)» as a process</a:t>
            </a:r>
          </a:p>
          <a:p>
            <a:r>
              <a:rPr lang="en-GB" dirty="0"/>
              <a:t>Thus it undermines the whole logic according to which Western culture built its most recent system of representation:</a:t>
            </a:r>
          </a:p>
          <a:p>
            <a:pPr marL="685800" lvl="1">
              <a:buFont typeface="Arial" panose="020B0604020202020204" pitchFamily="34" charset="0"/>
              <a:buChar char="•"/>
            </a:pPr>
            <a:r>
              <a:rPr lang="en-GB" sz="1600" dirty="0"/>
              <a:t>Structure/Action</a:t>
            </a:r>
          </a:p>
          <a:p>
            <a:pPr marL="685800" lvl="1">
              <a:buFont typeface="Arial" panose="020B0604020202020204" pitchFamily="34" charset="0"/>
              <a:buChar char="•"/>
            </a:pPr>
            <a:r>
              <a:rPr lang="en-GB" sz="1600" dirty="0"/>
              <a:t>Order/Chaos</a:t>
            </a:r>
          </a:p>
          <a:p>
            <a:pPr marL="685800" lvl="1">
              <a:buFont typeface="Arial" panose="020B0604020202020204" pitchFamily="34" charset="0"/>
              <a:buChar char="•"/>
            </a:pPr>
            <a:r>
              <a:rPr lang="en-GB" sz="1600" dirty="0"/>
              <a:t>Subject/Object</a:t>
            </a:r>
          </a:p>
        </p:txBody>
      </p:sp>
      <p:sp>
        <p:nvSpPr>
          <p:cNvPr id="4" name="Segnaposto piè di pagina 3"/>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Tree>
    <p:extLst>
      <p:ext uri="{BB962C8B-B14F-4D97-AF65-F5344CB8AC3E}">
        <p14:creationId xmlns:p14="http://schemas.microsoft.com/office/powerpoint/2010/main" val="11413124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4">
                <a:tint val="45000"/>
                <a:satMod val="400000"/>
              </a:schemeClr>
            </a:duotone>
          </a:blip>
          <a:srcRect/>
          <a:stretch>
            <a:fillRect t="-7000" b="-7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GB" dirty="0"/>
              <a:t>Telling Another Tale</a:t>
            </a:r>
          </a:p>
        </p:txBody>
      </p:sp>
      <p:sp>
        <p:nvSpPr>
          <p:cNvPr id="3" name="Segnaposto contenuto 2"/>
          <p:cNvSpPr>
            <a:spLocks noGrp="1"/>
          </p:cNvSpPr>
          <p:nvPr>
            <p:ph idx="1"/>
          </p:nvPr>
        </p:nvSpPr>
        <p:spPr>
          <a:xfrm>
            <a:off x="1104293" y="2662519"/>
            <a:ext cx="8946541" cy="4195481"/>
          </a:xfrm>
        </p:spPr>
        <p:txBody>
          <a:bodyPr/>
          <a:lstStyle/>
          <a:p>
            <a:r>
              <a:rPr lang="en-GB" dirty="0"/>
              <a:t>Culture itself is a tensional process, within whose boundaries </a:t>
            </a:r>
            <a:r>
              <a:rPr lang="en-GB" i="1" dirty="0"/>
              <a:t>Weltanschauungen</a:t>
            </a:r>
            <a:r>
              <a:rPr lang="en-GB" dirty="0"/>
              <a:t> struggle to gain the upper hand or to resist those who succeed in doing so</a:t>
            </a:r>
          </a:p>
          <a:p>
            <a:r>
              <a:rPr lang="en-GB" dirty="0"/>
              <a:t>Even though disjunction always tried to be the sole ruler, other forces and visions opposed its predominance. Another sinuous line can be drawn from the pre-dawn of Reason – with Heraclitus and his famous, if little understood, </a:t>
            </a:r>
            <a:r>
              <a:rPr lang="en-GB" sz="2200" dirty="0" err="1">
                <a:latin typeface="Symbol" panose="05050102010706020507" pitchFamily="18" charset="2"/>
              </a:rPr>
              <a:t>panta</a:t>
            </a:r>
            <a:r>
              <a:rPr lang="en-GB" sz="2200" dirty="0">
                <a:latin typeface="Symbol" panose="05050102010706020507" pitchFamily="18" charset="2"/>
              </a:rPr>
              <a:t> rei </a:t>
            </a:r>
            <a:r>
              <a:rPr lang="en-GB" dirty="0"/>
              <a:t>– to the dawn of Modernity – with Goethe and his </a:t>
            </a:r>
            <a:r>
              <a:rPr lang="de-DE" i="1" dirty="0"/>
              <a:t>Anschaaung</a:t>
            </a:r>
            <a:r>
              <a:rPr lang="en-GB" dirty="0"/>
              <a:t> – to current Quantum Mechanics</a:t>
            </a:r>
            <a:endParaRPr lang="en-GB" sz="2200" dirty="0"/>
          </a:p>
        </p:txBody>
      </p:sp>
      <p:sp>
        <p:nvSpPr>
          <p:cNvPr id="4" name="Segnaposto piè di pagina 3"/>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Tree>
    <p:extLst>
      <p:ext uri="{BB962C8B-B14F-4D97-AF65-F5344CB8AC3E}">
        <p14:creationId xmlns:p14="http://schemas.microsoft.com/office/powerpoint/2010/main" val="40448578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4000"/>
            <a:duotone>
              <a:prstClr val="black"/>
              <a:schemeClr val="accent4">
                <a:tint val="45000"/>
                <a:satMod val="400000"/>
              </a:schemeClr>
            </a:duotone>
          </a:blip>
          <a:srcRect/>
          <a:stretch>
            <a:fillRect t="-1000" b="-1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de-DE" dirty="0"/>
              <a:t>Anschaaung</a:t>
            </a:r>
          </a:p>
        </p:txBody>
      </p:sp>
      <p:sp>
        <p:nvSpPr>
          <p:cNvPr id="3" name="Segnaposto contenuto 2"/>
          <p:cNvSpPr>
            <a:spLocks noGrp="1"/>
          </p:cNvSpPr>
          <p:nvPr>
            <p:ph idx="1"/>
          </p:nvPr>
        </p:nvSpPr>
        <p:spPr>
          <a:xfrm>
            <a:off x="1104293" y="2662519"/>
            <a:ext cx="8946541" cy="4195481"/>
          </a:xfrm>
        </p:spPr>
        <p:txBody>
          <a:bodyPr/>
          <a:lstStyle/>
          <a:p>
            <a:pPr marL="0" indent="0">
              <a:buNone/>
            </a:pPr>
            <a:r>
              <a:rPr lang="en-US" dirty="0"/>
              <a:t> «This key term encapsulates Goethe’s way of “seeing” the object of study; a way of engaging with it that includes looking-at, gazing, contemplating, seeing beyond, beholding, perceiving the core, intuitive apperception, establishing an intuitive bond. It overcomes the subject–object division, on which modern natural science is predicated, through the subject’s full participation in the Oneness of Nature» (</a:t>
            </a:r>
            <a:r>
              <a:rPr lang="en-US" dirty="0" err="1"/>
              <a:t>Bleicher</a:t>
            </a:r>
            <a:r>
              <a:rPr lang="en-US" dirty="0"/>
              <a:t>)</a:t>
            </a:r>
            <a:endParaRPr lang="it-IT" dirty="0"/>
          </a:p>
        </p:txBody>
      </p:sp>
      <p:sp>
        <p:nvSpPr>
          <p:cNvPr id="4" name="Segnaposto piè di pagina 3"/>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Tree>
    <p:extLst>
      <p:ext uri="{BB962C8B-B14F-4D97-AF65-F5344CB8AC3E}">
        <p14:creationId xmlns:p14="http://schemas.microsoft.com/office/powerpoint/2010/main" val="35409675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GB" dirty="0"/>
              <a:t>A Fluent Graduality</a:t>
            </a:r>
          </a:p>
        </p:txBody>
      </p:sp>
      <p:sp>
        <p:nvSpPr>
          <p:cNvPr id="3" name="Segnaposto contenuto 2"/>
          <p:cNvSpPr>
            <a:spLocks noGrp="1"/>
          </p:cNvSpPr>
          <p:nvPr>
            <p:ph idx="1"/>
          </p:nvPr>
        </p:nvSpPr>
        <p:spPr>
          <a:xfrm>
            <a:off x="1225591" y="3698217"/>
            <a:ext cx="8946541" cy="4195481"/>
          </a:xfrm>
        </p:spPr>
        <p:txBody>
          <a:bodyPr/>
          <a:lstStyle/>
          <a:p>
            <a:pPr marL="0" indent="0">
              <a:buNone/>
            </a:pPr>
            <a:r>
              <a:rPr lang="it-IT" dirty="0"/>
              <a:t>«</a:t>
            </a:r>
            <a:r>
              <a:rPr lang="en-GB" dirty="0"/>
              <a:t>There is a discrepancy between the mode of reality and that of our concepts as a result of which the latter can never reach the former. The determinations of a real thing have among them a continuity, a fluent graduality according to which one changes into another, that makes them totally incomprehensible by our rigidly circumscribed concepts and their extension in the form of laws of nature</a:t>
            </a:r>
            <a:r>
              <a:rPr lang="it-IT" dirty="0"/>
              <a:t>» (Simmel)</a:t>
            </a:r>
          </a:p>
        </p:txBody>
      </p:sp>
      <p:sp>
        <p:nvSpPr>
          <p:cNvPr id="4" name="Segnaposto piè di pagina 3"/>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Tree>
    <p:extLst>
      <p:ext uri="{BB962C8B-B14F-4D97-AF65-F5344CB8AC3E}">
        <p14:creationId xmlns:p14="http://schemas.microsoft.com/office/powerpoint/2010/main" val="36199268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4">
                <a:tint val="45000"/>
                <a:satMod val="400000"/>
              </a:schemeClr>
            </a:duotone>
          </a:blip>
          <a:srcRect/>
          <a:stretch>
            <a:fillRect t="-9000" b="-9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GB" dirty="0"/>
              <a:t>The Uncertainty Principle</a:t>
            </a:r>
          </a:p>
        </p:txBody>
      </p:sp>
      <p:sp>
        <p:nvSpPr>
          <p:cNvPr id="3" name="Segnaposto contenuto 2"/>
          <p:cNvSpPr>
            <a:spLocks noGrp="1"/>
          </p:cNvSpPr>
          <p:nvPr>
            <p:ph idx="1"/>
          </p:nvPr>
        </p:nvSpPr>
        <p:spPr>
          <a:xfrm>
            <a:off x="1104293" y="2662519"/>
            <a:ext cx="8946541" cy="4195481"/>
          </a:xfrm>
        </p:spPr>
        <p:txBody>
          <a:bodyPr/>
          <a:lstStyle/>
          <a:p>
            <a:r>
              <a:rPr lang="en-US" dirty="0"/>
              <a:t>«The more precisely the position is determined, the less precisely the momentum is known in this instant, and vice versa» (Heisenberg)</a:t>
            </a:r>
          </a:p>
          <a:p>
            <a:r>
              <a:rPr lang="en-US" dirty="0"/>
              <a:t>Heisenberg introduced the considerations that led to the Principle in an essay entitled </a:t>
            </a:r>
            <a:r>
              <a:rPr lang="de-DE" i="1" dirty="0">
                <a:latin typeface="Century Gothic" panose="020B0502020202020204" pitchFamily="34" charset="0"/>
              </a:rPr>
              <a:t>Ü</a:t>
            </a:r>
            <a:r>
              <a:rPr lang="de-DE" i="1" dirty="0"/>
              <a:t>ber den anschaulichen Inhalt der Quantentheoretischen Kinematik und Mechanik</a:t>
            </a:r>
            <a:r>
              <a:rPr lang="de-DE" dirty="0"/>
              <a:t>, in 1927</a:t>
            </a:r>
          </a:p>
          <a:p>
            <a:r>
              <a:rPr lang="en-GB" dirty="0"/>
              <a:t>There has been quite a debate about the translation of </a:t>
            </a:r>
            <a:r>
              <a:rPr lang="de-DE" i="1" dirty="0"/>
              <a:t>anschaulichen</a:t>
            </a:r>
            <a:r>
              <a:rPr lang="de-DE" dirty="0"/>
              <a:t>, </a:t>
            </a:r>
            <a:r>
              <a:rPr lang="en-GB" dirty="0"/>
              <a:t>which settled the issue as “visualizable”, with however a further possibility as “intelligible” or “intuitive”</a:t>
            </a:r>
          </a:p>
          <a:p>
            <a:r>
              <a:rPr lang="en-GB" dirty="0"/>
              <a:t>As Goethe is still considered only an amateur scientist, instead of another kind of scientist altogether, few noted the close connection with his </a:t>
            </a:r>
            <a:r>
              <a:rPr lang="en-GB" i="1" dirty="0"/>
              <a:t>Anschauung</a:t>
            </a:r>
            <a:endParaRPr lang="en-GB" dirty="0"/>
          </a:p>
        </p:txBody>
      </p:sp>
      <p:sp>
        <p:nvSpPr>
          <p:cNvPr id="4" name="Segnaposto piè di pagina 3"/>
          <p:cNvSpPr>
            <a:spLocks noGrp="1"/>
          </p:cNvSpPr>
          <p:nvPr>
            <p:ph type="ftr" sz="quarter" idx="11"/>
          </p:nvPr>
        </p:nvSpPr>
        <p:spPr/>
        <p:txBody>
          <a:bodyPr/>
          <a:lstStyle/>
          <a:p>
            <a:r>
              <a:rPr lang="en-US" dirty="0"/>
              <a:t>IV ISA Virtual Forum of Sociology - Porto Alegre, Tue Feb 23 2021 - Quantum Social Theory: The Future of Sociology?</a:t>
            </a:r>
          </a:p>
        </p:txBody>
      </p:sp>
    </p:spTree>
    <p:extLst>
      <p:ext uri="{BB962C8B-B14F-4D97-AF65-F5344CB8AC3E}">
        <p14:creationId xmlns:p14="http://schemas.microsoft.com/office/powerpoint/2010/main" val="30558024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GB" dirty="0"/>
              <a:t>Heisenberg on Goethe</a:t>
            </a:r>
          </a:p>
        </p:txBody>
      </p:sp>
      <p:sp>
        <p:nvSpPr>
          <p:cNvPr id="3" name="Segnaposto contenuto 2"/>
          <p:cNvSpPr>
            <a:spLocks noGrp="1"/>
          </p:cNvSpPr>
          <p:nvPr>
            <p:ph idx="1"/>
          </p:nvPr>
        </p:nvSpPr>
        <p:spPr>
          <a:xfrm>
            <a:off x="1104293" y="2662519"/>
            <a:ext cx="8946541" cy="4195481"/>
          </a:xfrm>
        </p:spPr>
        <p:txBody>
          <a:bodyPr/>
          <a:lstStyle/>
          <a:p>
            <a:pPr marL="0" indent="0">
              <a:buNone/>
            </a:pPr>
            <a:r>
              <a:rPr lang="it-IT" dirty="0"/>
              <a:t>«</a:t>
            </a:r>
            <a:r>
              <a:rPr lang="en-US" dirty="0"/>
              <a:t>The natural sciences and art have moved in a direction Goethe had warned against […]. Natural science has taken the step into abstraction […] and advanced towards the </a:t>
            </a:r>
            <a:r>
              <a:rPr lang="en-US" i="1" dirty="0"/>
              <a:t>Urgebilde </a:t>
            </a:r>
            <a:r>
              <a:rPr lang="en-US" dirty="0"/>
              <a:t> (primordial structures) in biology and the </a:t>
            </a:r>
            <a:r>
              <a:rPr lang="en-US" i="1" dirty="0"/>
              <a:t>Urformen</a:t>
            </a:r>
            <a:r>
              <a:rPr lang="en-US" dirty="0"/>
              <a:t> […]. At the same time, the dangers have become as threatening as Goethe anticipated. If we think of the increasing soullessness, of depersonalizing labour, the absurdity of modern weapons systems, or the ﬂight into delusion that has taken the form of a political movement» (Heisenberg)</a:t>
            </a:r>
            <a:endParaRPr lang="it-IT" dirty="0"/>
          </a:p>
        </p:txBody>
      </p:sp>
      <p:sp>
        <p:nvSpPr>
          <p:cNvPr id="4" name="Segnaposto piè di pagina 3"/>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
        <p:nvSpPr>
          <p:cNvPr id="5" name="Rettangolo 4"/>
          <p:cNvSpPr/>
          <p:nvPr/>
        </p:nvSpPr>
        <p:spPr>
          <a:xfrm>
            <a:off x="5001209" y="681135"/>
            <a:ext cx="6839339" cy="4226767"/>
          </a:xfrm>
          <a:prstGeom prst="rect">
            <a:avLst/>
          </a:prstGeom>
          <a:blipFill dpi="0" rotWithShape="1">
            <a:blip r:embed="rId2">
              <a:alphaModFix amt="19000"/>
            </a:blip>
            <a:srcRect/>
            <a:stretch>
              <a:fillRect/>
            </a:stretch>
          </a:blipFill>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2298201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2000"/>
            <a:duotone>
              <a:prstClr val="black"/>
              <a:schemeClr val="accent4">
                <a:tint val="45000"/>
                <a:satMod val="400000"/>
              </a:schemeClr>
            </a:duotone>
            <a:lum/>
          </a:blip>
          <a:srcRect/>
          <a:stretch>
            <a:fillRect t="-6000" b="-6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GB" dirty="0"/>
              <a:t>A Dynamic Universe</a:t>
            </a:r>
          </a:p>
        </p:txBody>
      </p:sp>
      <p:sp>
        <p:nvSpPr>
          <p:cNvPr id="3" name="Segnaposto contenuto 2"/>
          <p:cNvSpPr>
            <a:spLocks noGrp="1"/>
          </p:cNvSpPr>
          <p:nvPr>
            <p:ph idx="1"/>
          </p:nvPr>
        </p:nvSpPr>
        <p:spPr>
          <a:xfrm>
            <a:off x="1104293" y="2662519"/>
            <a:ext cx="8946541" cy="4195481"/>
          </a:xfrm>
        </p:spPr>
        <p:txBody>
          <a:bodyPr/>
          <a:lstStyle/>
          <a:p>
            <a:pPr marL="0" indent="0">
              <a:buNone/>
            </a:pPr>
            <a:r>
              <a:rPr lang="en-US" dirty="0"/>
              <a:t>«The Eastern mystics see the universe as an inseparable web, whose interconnections are dynamic and not static. The cosmic web is alive; it moves, grows and changes continually. Modern physics, too, has come to conceive of the universe as such a web of relations and, like Eastern mysticism, has recognized that this web is intrinsically dynamic. The dynamic aspect of matter arises in quantum theory as a consequence of the wave-nature of subatomic particles» (Capra)</a:t>
            </a:r>
            <a:endParaRPr lang="it-IT" dirty="0"/>
          </a:p>
        </p:txBody>
      </p:sp>
      <p:sp>
        <p:nvSpPr>
          <p:cNvPr id="4" name="Segnaposto piè di pagina 3"/>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Tree>
    <p:extLst>
      <p:ext uri="{BB962C8B-B14F-4D97-AF65-F5344CB8AC3E}">
        <p14:creationId xmlns:p14="http://schemas.microsoft.com/office/powerpoint/2010/main" val="36150838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4">
                <a:tint val="45000"/>
                <a:satMod val="400000"/>
              </a:schemeClr>
            </a:duotone>
          </a:blip>
          <a:srcRect/>
          <a:stretch>
            <a:fillRect t="-39000" b="-39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GB" dirty="0"/>
              <a:t>An Implicate Order</a:t>
            </a:r>
          </a:p>
        </p:txBody>
      </p:sp>
      <p:sp>
        <p:nvSpPr>
          <p:cNvPr id="3" name="Segnaposto contenuto 2"/>
          <p:cNvSpPr>
            <a:spLocks noGrp="1"/>
          </p:cNvSpPr>
          <p:nvPr>
            <p:ph idx="1"/>
          </p:nvPr>
        </p:nvSpPr>
        <p:spPr/>
        <p:txBody>
          <a:bodyPr/>
          <a:lstStyle/>
          <a:p>
            <a:pPr marL="0" indent="0">
              <a:buNone/>
            </a:pPr>
            <a:r>
              <a:rPr lang="en-US" dirty="0"/>
              <a:t>«In the enfolded [or implicate] order, space and time are no longer the dominant factors determining the relationships of dependence or independence of different elements. Rather, an entirely different sort of basic connection of elements is possible, from which our ordinary notions of space and time, along with those of separately existent material particles, are abstracted as forms derived from the deeper order. These ordinary notions in fact appear in what is called the "explicate" or "unfolded" order, which is a special and distinguished form contained within the general totality of all the implicate orders» (Bohm)</a:t>
            </a:r>
            <a:endParaRPr lang="it-IT" dirty="0"/>
          </a:p>
        </p:txBody>
      </p:sp>
      <p:sp>
        <p:nvSpPr>
          <p:cNvPr id="4" name="Segnaposto piè di pagina 3"/>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Tree>
    <p:extLst>
      <p:ext uri="{BB962C8B-B14F-4D97-AF65-F5344CB8AC3E}">
        <p14:creationId xmlns:p14="http://schemas.microsoft.com/office/powerpoint/2010/main" val="373538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4601757" y="452718"/>
            <a:ext cx="5449077" cy="3973317"/>
          </a:xfrm>
          <a:prstGeom prst="rect">
            <a:avLst/>
          </a:prstGeom>
          <a:blipFill dpi="0" rotWithShape="1">
            <a:blip r:embed="rId2">
              <a:alphaModFix amt="47000"/>
            </a:blip>
            <a:srcRect/>
            <a:stretch>
              <a:fillRect/>
            </a:stretch>
          </a:blipFill>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Titolo 1"/>
          <p:cNvSpPr>
            <a:spLocks noGrp="1"/>
          </p:cNvSpPr>
          <p:nvPr>
            <p:ph type="title"/>
          </p:nvPr>
        </p:nvSpPr>
        <p:spPr/>
        <p:txBody>
          <a:bodyPr/>
          <a:lstStyle/>
          <a:p>
            <a:r>
              <a:rPr lang="it-IT" dirty="0"/>
              <a:t>Simmel Today</a:t>
            </a:r>
          </a:p>
        </p:txBody>
      </p:sp>
      <p:sp>
        <p:nvSpPr>
          <p:cNvPr id="3" name="Segnaposto contenuto 2"/>
          <p:cNvSpPr>
            <a:spLocks noGrp="1"/>
          </p:cNvSpPr>
          <p:nvPr>
            <p:ph idx="1"/>
          </p:nvPr>
        </p:nvSpPr>
        <p:spPr>
          <a:xfrm>
            <a:off x="1218641" y="2662519"/>
            <a:ext cx="8946541" cy="4195481"/>
          </a:xfrm>
        </p:spPr>
        <p:txBody>
          <a:bodyPr/>
          <a:lstStyle/>
          <a:p>
            <a:r>
              <a:rPr lang="en-GB" dirty="0"/>
              <a:t>For most of Modernity Simmel has been a controversial thinker, his ideas often stolen and appropriated with no concern or respect</a:t>
            </a:r>
          </a:p>
          <a:p>
            <a:r>
              <a:rPr lang="en-GB" dirty="0"/>
              <a:t>Then, as his insights turned out to be true, he has been hastily rehabilitated and enrolled among sociology’s founding fathers, again with no concern or respect</a:t>
            </a:r>
          </a:p>
          <a:p>
            <a:r>
              <a:rPr lang="en-GB" dirty="0"/>
              <a:t>In fact, Simmel should be considered as one of the leading figures of a different paradigm, not a minor – however gifted – exponent of the current one.</a:t>
            </a:r>
          </a:p>
        </p:txBody>
      </p:sp>
      <p:sp>
        <p:nvSpPr>
          <p:cNvPr id="4" name="Segnaposto piè di pagina 3"/>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Tree>
    <p:extLst>
      <p:ext uri="{BB962C8B-B14F-4D97-AF65-F5344CB8AC3E}">
        <p14:creationId xmlns:p14="http://schemas.microsoft.com/office/powerpoint/2010/main" val="17285197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4">
                <a:tint val="45000"/>
                <a:satMod val="400000"/>
              </a:schemeClr>
            </a:duotone>
          </a:blip>
          <a:srcRect/>
          <a:stretch>
            <a:fillRect t="-9000" b="-9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i="1" dirty="0"/>
              <a:t>Wechselwirkung</a:t>
            </a:r>
          </a:p>
        </p:txBody>
      </p:sp>
      <p:sp>
        <p:nvSpPr>
          <p:cNvPr id="3" name="Segnaposto contenuto 2"/>
          <p:cNvSpPr>
            <a:spLocks noGrp="1"/>
          </p:cNvSpPr>
          <p:nvPr>
            <p:ph idx="1"/>
          </p:nvPr>
        </p:nvSpPr>
        <p:spPr>
          <a:xfrm>
            <a:off x="1205949" y="2662519"/>
            <a:ext cx="8946541" cy="4195481"/>
          </a:xfrm>
        </p:spPr>
        <p:txBody>
          <a:bodyPr/>
          <a:lstStyle/>
          <a:p>
            <a:r>
              <a:rPr lang="en-GB" dirty="0"/>
              <a:t>According to Cavalli, «the term [</a:t>
            </a:r>
            <a:r>
              <a:rPr lang="en-GB" i="1" dirty="0"/>
              <a:t>Wechselwirkung</a:t>
            </a:r>
            <a:r>
              <a:rPr lang="en-GB" dirty="0"/>
              <a:t>] suggests a conception of reality (in general, not only in a social sense) as a network of relationships of reciprocal influence among a plurality of elements»</a:t>
            </a:r>
          </a:p>
          <a:p>
            <a:r>
              <a:rPr lang="en-GB" dirty="0"/>
              <a:t>On closer reflection, it can be said that this kind of conception «does not exclude the use of the category of causality and the analysis of relationships in terms of causal connections, even if it circumscribes its scope of application»</a:t>
            </a:r>
          </a:p>
          <a:p>
            <a:r>
              <a:rPr lang="en-GB" dirty="0"/>
              <a:t>Moreover, «</a:t>
            </a:r>
            <a:r>
              <a:rPr lang="en-GB" i="1" dirty="0"/>
              <a:t>Wechselwirkung</a:t>
            </a:r>
            <a:r>
              <a:rPr lang="en-GB" dirty="0"/>
              <a:t> points to a processual analysis that implies consideration of the temporal dimension and the application of the category of feedback»</a:t>
            </a:r>
          </a:p>
        </p:txBody>
      </p:sp>
      <p:sp>
        <p:nvSpPr>
          <p:cNvPr id="4" name="Segnaposto piè di pagina 3"/>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Tree>
    <p:extLst>
      <p:ext uri="{BB962C8B-B14F-4D97-AF65-F5344CB8AC3E}">
        <p14:creationId xmlns:p14="http://schemas.microsoft.com/office/powerpoint/2010/main" val="38018726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4">
                <a:tint val="45000"/>
                <a:satMod val="400000"/>
              </a:schemeClr>
            </a:duotone>
          </a:blip>
          <a:srcRect/>
          <a:stretch>
            <a:fillRect t="-17000" b="-17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GB" dirty="0"/>
              <a:t>Extending </a:t>
            </a:r>
            <a:r>
              <a:rPr lang="en-GB" i="1" dirty="0"/>
              <a:t>Wechselwirkung</a:t>
            </a:r>
            <a:endParaRPr lang="en-GB" dirty="0"/>
          </a:p>
        </p:txBody>
      </p:sp>
      <p:sp>
        <p:nvSpPr>
          <p:cNvPr id="3" name="Segnaposto contenuto 2"/>
          <p:cNvSpPr>
            <a:spLocks noGrp="1"/>
          </p:cNvSpPr>
          <p:nvPr>
            <p:ph idx="1"/>
          </p:nvPr>
        </p:nvSpPr>
        <p:spPr>
          <a:xfrm>
            <a:off x="1104293" y="2662519"/>
            <a:ext cx="8946541" cy="4195481"/>
          </a:xfrm>
        </p:spPr>
        <p:txBody>
          <a:bodyPr/>
          <a:lstStyle/>
          <a:p>
            <a:r>
              <a:rPr lang="en-GB" dirty="0"/>
              <a:t>Simmel’s thought has been forced into frameworks of understanding that were not his own. For a long while, even his best interpreters worked within the Modern paradigm, stressing mechanical, utilitarian points of view.</a:t>
            </a:r>
          </a:p>
          <a:p>
            <a:r>
              <a:rPr lang="en-GB" dirty="0"/>
              <a:t>Instead, </a:t>
            </a:r>
            <a:r>
              <a:rPr lang="en-GB" i="1" dirty="0"/>
              <a:t>Wechselwirkung</a:t>
            </a:r>
            <a:r>
              <a:rPr lang="en-GB" dirty="0"/>
              <a:t> should be understood as working on multiple levels that are qualitative and emotional as well as rational and calculating, and most of all simultaneous.</a:t>
            </a:r>
          </a:p>
          <a:p>
            <a:r>
              <a:rPr lang="en-GB" i="1" dirty="0"/>
              <a:t>Wechselwirkung</a:t>
            </a:r>
            <a:r>
              <a:rPr lang="en-GB" dirty="0"/>
              <a:t> is at the core of the processes that create reality and make sense of it and its processual character anticipates and fits well within the most recent Quantum Mechanics theories.</a:t>
            </a:r>
            <a:endParaRPr lang="en-GB" i="1" dirty="0"/>
          </a:p>
          <a:p>
            <a:pPr marL="0" indent="0">
              <a:buNone/>
            </a:pPr>
            <a:endParaRPr lang="en-GB" dirty="0"/>
          </a:p>
        </p:txBody>
      </p:sp>
      <p:sp>
        <p:nvSpPr>
          <p:cNvPr id="4" name="Segnaposto piè di pagina 3"/>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Tree>
    <p:extLst>
      <p:ext uri="{BB962C8B-B14F-4D97-AF65-F5344CB8AC3E}">
        <p14:creationId xmlns:p14="http://schemas.microsoft.com/office/powerpoint/2010/main" val="189438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a:spLocks/>
          </p:cNvSpPr>
          <p:nvPr/>
        </p:nvSpPr>
        <p:spPr>
          <a:xfrm>
            <a:off x="3107094" y="811764"/>
            <a:ext cx="7621976" cy="5845811"/>
          </a:xfrm>
          <a:prstGeom prst="rect">
            <a:avLst/>
          </a:prstGeom>
          <a:blipFill dpi="0" rotWithShape="1">
            <a:blip r:embed="rId2">
              <a:alphaModFix amt="29000"/>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Titolo 1"/>
          <p:cNvSpPr>
            <a:spLocks noGrp="1"/>
          </p:cNvSpPr>
          <p:nvPr>
            <p:ph type="title"/>
          </p:nvPr>
        </p:nvSpPr>
        <p:spPr/>
        <p:txBody>
          <a:bodyPr/>
          <a:lstStyle/>
          <a:p>
            <a:r>
              <a:rPr lang="en-GB" dirty="0"/>
              <a:t>Auto-Eco-Organization</a:t>
            </a:r>
          </a:p>
        </p:txBody>
      </p:sp>
      <p:sp>
        <p:nvSpPr>
          <p:cNvPr id="3" name="Segnaposto contenuto 2"/>
          <p:cNvSpPr>
            <a:spLocks noGrp="1"/>
          </p:cNvSpPr>
          <p:nvPr>
            <p:ph idx="1"/>
          </p:nvPr>
        </p:nvSpPr>
        <p:spPr>
          <a:xfrm>
            <a:off x="1104293" y="2662519"/>
            <a:ext cx="8946541" cy="4195481"/>
          </a:xfrm>
        </p:spPr>
        <p:txBody>
          <a:bodyPr/>
          <a:lstStyle/>
          <a:p>
            <a:r>
              <a:rPr lang="en-GB" dirty="0"/>
              <a:t>This new perspective on </a:t>
            </a:r>
            <a:r>
              <a:rPr lang="en-GB" i="1" dirty="0"/>
              <a:t>Wechselwirkung</a:t>
            </a:r>
            <a:r>
              <a:rPr lang="en-GB" dirty="0"/>
              <a:t> might be enriched by Morin’s idea of an «open system» that </a:t>
            </a:r>
            <a:r>
              <a:rPr lang="en-US" dirty="0"/>
              <a:t>envisages interaction and exchange of matter and energy with the external environment</a:t>
            </a:r>
          </a:p>
          <a:p>
            <a:r>
              <a:rPr lang="en-US" dirty="0"/>
              <a:t>An open system exists in this perpetual, dynamic exchange. It is essentially relational and processual</a:t>
            </a:r>
          </a:p>
          <a:p>
            <a:r>
              <a:rPr lang="en-US" dirty="0"/>
              <a:t>It also allows for auto-organizational processes, a whole class of phenomena that current physics seems unable to account for. Thus it finds its place within the search for the Second Law that should balance the exclusive stress on disorder and division that marks entropy</a:t>
            </a:r>
            <a:endParaRPr lang="en-GB" dirty="0"/>
          </a:p>
        </p:txBody>
      </p:sp>
      <p:sp>
        <p:nvSpPr>
          <p:cNvPr id="4" name="Segnaposto piè di pagina 3"/>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Tree>
    <p:extLst>
      <p:ext uri="{BB962C8B-B14F-4D97-AF65-F5344CB8AC3E}">
        <p14:creationId xmlns:p14="http://schemas.microsoft.com/office/powerpoint/2010/main" val="29503554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4">
                <a:tint val="45000"/>
                <a:satMod val="400000"/>
              </a:schemeClr>
            </a:duotone>
          </a:blip>
          <a:srcRect/>
          <a:stretch>
            <a:fillRect t="-5000" b="-5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GB" dirty="0"/>
              <a:t>Laws of Complexity</a:t>
            </a:r>
          </a:p>
        </p:txBody>
      </p:sp>
      <p:sp>
        <p:nvSpPr>
          <p:cNvPr id="3" name="Segnaposto contenuto 2"/>
          <p:cNvSpPr>
            <a:spLocks noGrp="1"/>
          </p:cNvSpPr>
          <p:nvPr>
            <p:ph idx="1"/>
          </p:nvPr>
        </p:nvSpPr>
        <p:spPr>
          <a:xfrm>
            <a:off x="1104293" y="2662519"/>
            <a:ext cx="8946541" cy="4195481"/>
          </a:xfrm>
        </p:spPr>
        <p:txBody>
          <a:bodyPr/>
          <a:lstStyle/>
          <a:p>
            <a:pPr marL="0" indent="0">
              <a:buNone/>
            </a:pPr>
            <a:r>
              <a:rPr lang="it-IT" dirty="0"/>
              <a:t>«</a:t>
            </a:r>
            <a:r>
              <a:rPr lang="en-US" dirty="0"/>
              <a:t>Natural selection is important, but it has not labored alone to craft the fine architectures of the biosphere, from cell to organism to ecosystem. Another source – self-organization – is the root source of order. The order of the biological world, I have come to believe, is not merely tinkered, but arises naturally and spontaneously because of these principles of self-organization – laws of complexity that we are just beginning to uncover and understand» (Kaufman)</a:t>
            </a:r>
          </a:p>
        </p:txBody>
      </p:sp>
      <p:sp>
        <p:nvSpPr>
          <p:cNvPr id="4" name="Segnaposto piè di pagina 3"/>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Tree>
    <p:extLst>
      <p:ext uri="{BB962C8B-B14F-4D97-AF65-F5344CB8AC3E}">
        <p14:creationId xmlns:p14="http://schemas.microsoft.com/office/powerpoint/2010/main" val="12371106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8117633" y="765110"/>
            <a:ext cx="3713583" cy="5803641"/>
          </a:xfrm>
          <a:prstGeom prst="rect">
            <a:avLst/>
          </a:prstGeom>
          <a:blipFill dpi="0" rotWithShape="1">
            <a:blip r:embed="rId2">
              <a:alphaModFix amt="63000"/>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a:blipFill>
          <a:ln>
            <a:noFill/>
          </a:ln>
          <a:effectLst>
            <a:outerShdw blurRad="50800" dist="50800" dir="5400000" algn="ctr" rotWithShape="0">
              <a:srgbClr val="000000"/>
            </a:outerShdw>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Titolo 1"/>
          <p:cNvSpPr>
            <a:spLocks noGrp="1"/>
          </p:cNvSpPr>
          <p:nvPr>
            <p:ph type="title"/>
          </p:nvPr>
        </p:nvSpPr>
        <p:spPr/>
        <p:txBody>
          <a:bodyPr/>
          <a:lstStyle/>
          <a:p>
            <a:r>
              <a:rPr lang="en-GB" dirty="0"/>
              <a:t>A Matter of Paradigm</a:t>
            </a:r>
          </a:p>
        </p:txBody>
      </p:sp>
      <p:sp>
        <p:nvSpPr>
          <p:cNvPr id="3" name="Segnaposto contenuto 2"/>
          <p:cNvSpPr>
            <a:spLocks noGrp="1"/>
          </p:cNvSpPr>
          <p:nvPr>
            <p:ph idx="1"/>
          </p:nvPr>
        </p:nvSpPr>
        <p:spPr>
          <a:xfrm>
            <a:off x="1037998" y="2662519"/>
            <a:ext cx="8946541" cy="4195481"/>
          </a:xfrm>
        </p:spPr>
        <p:txBody>
          <a:bodyPr>
            <a:normAutofit lnSpcReduction="10000"/>
          </a:bodyPr>
          <a:lstStyle/>
          <a:p>
            <a:r>
              <a:rPr lang="en-GB" dirty="0"/>
              <a:t>The fact that «we </a:t>
            </a:r>
            <a:r>
              <a:rPr lang="en-US" dirty="0"/>
              <a:t>are just beginning to uncover and understand» the idea itself of a law of complexity is strongly related to our paradigm</a:t>
            </a:r>
          </a:p>
          <a:p>
            <a:r>
              <a:rPr lang="en-US" dirty="0"/>
              <a:t>According to Morin, «a paradigm can be defined as:</a:t>
            </a:r>
          </a:p>
          <a:p>
            <a:pPr marL="400050" lvl="1" indent="0">
              <a:buNone/>
            </a:pPr>
            <a:r>
              <a:rPr lang="en-US" i="1" dirty="0"/>
              <a:t>The promotion/selection of master concepts of intelligibility </a:t>
            </a:r>
            <a:r>
              <a:rPr lang="en-US" dirty="0"/>
              <a:t>[…]</a:t>
            </a:r>
            <a:endParaRPr lang="en-US" i="1" dirty="0"/>
          </a:p>
          <a:p>
            <a:pPr marL="400050" lvl="1" indent="0">
              <a:buNone/>
            </a:pPr>
            <a:r>
              <a:rPr lang="en-US" i="1" dirty="0"/>
              <a:t>The determination of master logical operations </a:t>
            </a:r>
            <a:r>
              <a:rPr lang="en-US" dirty="0"/>
              <a:t>[…]</a:t>
            </a:r>
          </a:p>
          <a:p>
            <a:pPr marL="400050" lvl="1" indent="0">
              <a:buNone/>
            </a:pPr>
            <a:r>
              <a:rPr lang="en-US" sz="2000" dirty="0"/>
              <a:t>The paradigm grants privilege to certain logical operations to the detriment of others, such as disjunction to the detriment of conjunction; and grants validity and universality to its chosen logic. […] Thus the paradigm selects and determines conceptualization and logical operations. It designates the fundamental categories of intelligibility and controls their use»</a:t>
            </a:r>
          </a:p>
          <a:p>
            <a:pPr marL="0" indent="0">
              <a:buNone/>
            </a:pPr>
            <a:endParaRPr lang="it-IT" dirty="0"/>
          </a:p>
        </p:txBody>
      </p:sp>
      <p:sp>
        <p:nvSpPr>
          <p:cNvPr id="4" name="Segnaposto piè di pagina 3"/>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Tree>
    <p:extLst>
      <p:ext uri="{BB962C8B-B14F-4D97-AF65-F5344CB8AC3E}">
        <p14:creationId xmlns:p14="http://schemas.microsoft.com/office/powerpoint/2010/main" val="17932632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2000"/>
                <a:hueMod val="108000"/>
                <a:satMod val="164000"/>
                <a:lumMod val="69000"/>
              </a:schemeClr>
              <a:schemeClr val="bg2">
                <a:tint val="96000"/>
                <a:hueMod val="90000"/>
                <a:satMod val="130000"/>
                <a:lumMod val="134000"/>
              </a:schemeClr>
            </a:duotone>
            <a:extLst>
              <a:ext uri="{BEBA8EAE-BF5A-486C-A8C5-ECC9F3942E4B}">
                <a14:imgProps xmlns:a14="http://schemas.microsoft.com/office/drawing/2010/main">
                  <a14:imgLayer r:embed="rId3">
                    <a14:imgEffect>
                      <a14:artisticMarker/>
                    </a14:imgEffect>
                  </a14:imgLayer>
                </a14:imgProps>
              </a:ext>
            </a:extLst>
          </a:blip>
          <a:stretch/>
        </a:blipFill>
        <a:effectLst/>
      </p:bgPr>
    </p:bg>
    <p:spTree>
      <p:nvGrpSpPr>
        <p:cNvPr id="1" name=""/>
        <p:cNvGrpSpPr/>
        <p:nvPr/>
      </p:nvGrpSpPr>
      <p:grpSpPr>
        <a:xfrm>
          <a:off x="0" y="0"/>
          <a:ext cx="0" cy="0"/>
          <a:chOff x="0" y="0"/>
          <a:chExt cx="0" cy="0"/>
        </a:xfrm>
      </p:grpSpPr>
      <p:sp>
        <p:nvSpPr>
          <p:cNvPr id="5" name="Rettangolo 4"/>
          <p:cNvSpPr/>
          <p:nvPr/>
        </p:nvSpPr>
        <p:spPr>
          <a:xfrm>
            <a:off x="1561111" y="709127"/>
            <a:ext cx="8489723" cy="5803641"/>
          </a:xfrm>
          <a:prstGeom prst="rect">
            <a:avLst/>
          </a:prstGeom>
          <a:blipFill dpi="0" rotWithShape="1">
            <a:blip r:embed="rId4">
              <a:alphaModFix amt="24000"/>
            </a:blip>
            <a:srcRect/>
            <a:stretch>
              <a:fillRect/>
            </a:stretch>
          </a:blipFill>
          <a:ln>
            <a:noFill/>
          </a:ln>
          <a:effectLst>
            <a:outerShdw dist="50800" dir="5400000" algn="ctr" rotWithShape="0">
              <a:srgbClr val="000000"/>
            </a:outerShdw>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Titolo 1"/>
          <p:cNvSpPr>
            <a:spLocks noGrp="1"/>
          </p:cNvSpPr>
          <p:nvPr>
            <p:ph type="title"/>
          </p:nvPr>
        </p:nvSpPr>
        <p:spPr/>
        <p:txBody>
          <a:bodyPr/>
          <a:lstStyle/>
          <a:p>
            <a:r>
              <a:rPr lang="en-GB" dirty="0"/>
              <a:t>A Divisive Frame of Mind</a:t>
            </a:r>
          </a:p>
        </p:txBody>
      </p:sp>
      <p:sp>
        <p:nvSpPr>
          <p:cNvPr id="3" name="Segnaposto contenuto 2"/>
          <p:cNvSpPr>
            <a:spLocks noGrp="1"/>
          </p:cNvSpPr>
          <p:nvPr>
            <p:ph idx="1"/>
          </p:nvPr>
        </p:nvSpPr>
        <p:spPr>
          <a:xfrm>
            <a:off x="1104293" y="2662519"/>
            <a:ext cx="8946541" cy="4195481"/>
          </a:xfrm>
        </p:spPr>
        <p:txBody>
          <a:bodyPr/>
          <a:lstStyle/>
          <a:p>
            <a:r>
              <a:rPr lang="en-GB" dirty="0"/>
              <a:t>The Western paradigm chose «</a:t>
            </a:r>
            <a:r>
              <a:rPr lang="en-US" dirty="0"/>
              <a:t>disjunction to the detriment of conjunction» and shows a remarkable imaginal continuity in staying true to this choice</a:t>
            </a:r>
          </a:p>
          <a:p>
            <a:r>
              <a:rPr lang="en-US" dirty="0"/>
              <a:t>From Plato’s myth of the Chariot to Descartes’ </a:t>
            </a:r>
            <a:r>
              <a:rPr lang="en-US" i="1" dirty="0"/>
              <a:t>res extensa/res cogitans </a:t>
            </a:r>
            <a:r>
              <a:rPr lang="en-US" dirty="0"/>
              <a:t>to today’s hardware/software dichotomy, a strong divisive undercurrent seems to have driven each and every discovery and development</a:t>
            </a:r>
          </a:p>
          <a:p>
            <a:r>
              <a:rPr lang="en-US" dirty="0"/>
              <a:t>With the advent of Modernity, any fragile balance between disjunction and conjunction has gone awry</a:t>
            </a:r>
            <a:endParaRPr lang="en-GB" dirty="0"/>
          </a:p>
        </p:txBody>
      </p:sp>
      <p:sp>
        <p:nvSpPr>
          <p:cNvPr id="4" name="Segnaposto piè di pagina 3"/>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Tree>
    <p:extLst>
      <p:ext uri="{BB962C8B-B14F-4D97-AF65-F5344CB8AC3E}">
        <p14:creationId xmlns:p14="http://schemas.microsoft.com/office/powerpoint/2010/main" val="23832677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GB" dirty="0"/>
              <a:t>Modern Figures of Division</a:t>
            </a:r>
          </a:p>
        </p:txBody>
      </p:sp>
      <p:sp>
        <p:nvSpPr>
          <p:cNvPr id="4" name="Segnaposto piè di pagina 3"/>
          <p:cNvSpPr>
            <a:spLocks noGrp="1"/>
          </p:cNvSpPr>
          <p:nvPr>
            <p:ph type="ftr" sz="quarter" idx="11"/>
          </p:nvPr>
        </p:nvSpPr>
        <p:spPr/>
        <p:txBody>
          <a:bodyPr/>
          <a:lstStyle/>
          <a:p>
            <a:r>
              <a:rPr lang="en-US"/>
              <a:t>IV ISA Virtual Forum of Sociology - Porto Alegre, Tue Feb 23 2021 - Quantum Social Theory: The Future of Sociology?</a:t>
            </a:r>
            <a:endParaRPr lang="en-US" dirty="0"/>
          </a:p>
        </p:txBody>
      </p:sp>
      <p:sp>
        <p:nvSpPr>
          <p:cNvPr id="6" name="Segnaposto contenuto 5"/>
          <p:cNvSpPr>
            <a:spLocks noGrp="1"/>
          </p:cNvSpPr>
          <p:nvPr>
            <p:ph idx="1"/>
          </p:nvPr>
        </p:nvSpPr>
        <p:spPr>
          <a:xfrm>
            <a:off x="1252601" y="2662519"/>
            <a:ext cx="8946541" cy="4195481"/>
          </a:xfrm>
        </p:spPr>
        <p:txBody>
          <a:bodyPr/>
          <a:lstStyle/>
          <a:p>
            <a:r>
              <a:rPr lang="en-GB" sz="2400" dirty="0"/>
              <a:t>Evolution (beyond and against Darwin)</a:t>
            </a:r>
          </a:p>
          <a:p>
            <a:endParaRPr lang="en-GB" dirty="0"/>
          </a:p>
          <a:p>
            <a:endParaRPr lang="en-GB" dirty="0"/>
          </a:p>
          <a:p>
            <a:r>
              <a:rPr lang="en-GB" sz="2400" dirty="0"/>
              <a:t>Competition</a:t>
            </a:r>
            <a:r>
              <a:rPr lang="en-GB" dirty="0"/>
              <a:t> </a:t>
            </a:r>
          </a:p>
          <a:p>
            <a:endParaRPr lang="en-GB" dirty="0"/>
          </a:p>
          <a:p>
            <a:endParaRPr lang="en-GB" dirty="0"/>
          </a:p>
          <a:p>
            <a:r>
              <a:rPr lang="en-GB" sz="2400" dirty="0"/>
              <a:t>Entropy</a:t>
            </a:r>
          </a:p>
        </p:txBody>
      </p:sp>
      <p:pic>
        <p:nvPicPr>
          <p:cNvPr id="8" name="Immagine 7"/>
          <p:cNvPicPr>
            <a:picLocks noChangeAspect="1"/>
          </p:cNvPicPr>
          <p:nvPr/>
        </p:nvPicPr>
        <p:blipFill>
          <a:blip r:embed="rId2"/>
          <a:stretch>
            <a:fillRect/>
          </a:stretch>
        </p:blipFill>
        <p:spPr>
          <a:xfrm>
            <a:off x="3685248" y="3614112"/>
            <a:ext cx="3334801" cy="1146147"/>
          </a:xfrm>
          <a:prstGeom prst="rect">
            <a:avLst/>
          </a:prstGeom>
          <a:effectLst>
            <a:softEdge rad="25400"/>
          </a:effectLst>
        </p:spPr>
      </p:pic>
      <p:pic>
        <p:nvPicPr>
          <p:cNvPr id="9" name="Immagine 8"/>
          <p:cNvPicPr>
            <a:picLocks noChangeAspect="1"/>
          </p:cNvPicPr>
          <p:nvPr/>
        </p:nvPicPr>
        <p:blipFill>
          <a:blip r:embed="rId3">
            <a:duotone>
              <a:prstClr val="black"/>
              <a:schemeClr val="accent4">
                <a:tint val="45000"/>
                <a:satMod val="400000"/>
              </a:schemeClr>
            </a:duotone>
          </a:blip>
          <a:stretch>
            <a:fillRect/>
          </a:stretch>
        </p:blipFill>
        <p:spPr>
          <a:xfrm>
            <a:off x="3057185" y="5178406"/>
            <a:ext cx="3353091" cy="1066892"/>
          </a:xfrm>
          <a:prstGeom prst="rect">
            <a:avLst/>
          </a:prstGeom>
          <a:effectLst>
            <a:softEdge rad="63500"/>
          </a:effectLst>
        </p:spPr>
      </p:pic>
      <p:pic>
        <p:nvPicPr>
          <p:cNvPr id="10" name="Immagine 9"/>
          <p:cNvPicPr>
            <a:picLocks noChangeAspect="1"/>
          </p:cNvPicPr>
          <p:nvPr/>
        </p:nvPicPr>
        <p:blipFill>
          <a:blip r:embed="rId4">
            <a:duotone>
              <a:schemeClr val="accent1">
                <a:shade val="45000"/>
                <a:satMod val="135000"/>
              </a:schemeClr>
              <a:prstClr val="white"/>
            </a:duotone>
          </a:blip>
          <a:stretch>
            <a:fillRect/>
          </a:stretch>
        </p:blipFill>
        <p:spPr>
          <a:xfrm>
            <a:off x="7600620" y="2143360"/>
            <a:ext cx="2017951" cy="1511939"/>
          </a:xfrm>
          <a:prstGeom prst="rect">
            <a:avLst/>
          </a:prstGeom>
        </p:spPr>
      </p:pic>
    </p:spTree>
    <p:extLst>
      <p:ext uri="{BB962C8B-B14F-4D97-AF65-F5344CB8AC3E}">
        <p14:creationId xmlns:p14="http://schemas.microsoft.com/office/powerpoint/2010/main" val="366040731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e">
  <a:themeElements>
    <a:clrScheme name="Ion">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1151</TotalTime>
  <Words>1868</Words>
  <Application>Microsoft Office PowerPoint</Application>
  <PresentationFormat>Widescreen</PresentationFormat>
  <Paragraphs>81</Paragraphs>
  <Slides>17</Slides>
  <Notes>1</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17</vt:i4>
      </vt:variant>
    </vt:vector>
  </HeadingPairs>
  <TitlesOfParts>
    <vt:vector size="23" baseType="lpstr">
      <vt:lpstr>Arial</vt:lpstr>
      <vt:lpstr>Calibri</vt:lpstr>
      <vt:lpstr>Century Gothic</vt:lpstr>
      <vt:lpstr>Symbol</vt:lpstr>
      <vt:lpstr>Wingdings 3</vt:lpstr>
      <vt:lpstr>Ione</vt:lpstr>
      <vt:lpstr>Simmel’s Wechselwirkung as a Figure of Quantum Interconnectedness</vt:lpstr>
      <vt:lpstr>Simmel Today</vt:lpstr>
      <vt:lpstr>Wechselwirkung</vt:lpstr>
      <vt:lpstr>Extending Wechselwirkung</vt:lpstr>
      <vt:lpstr>Auto-Eco-Organization</vt:lpstr>
      <vt:lpstr>Laws of Complexity</vt:lpstr>
      <vt:lpstr>A Matter of Paradigm</vt:lpstr>
      <vt:lpstr>A Divisive Frame of Mind</vt:lpstr>
      <vt:lpstr>Modern Figures of Division</vt:lpstr>
      <vt:lpstr>Paradigm Shift</vt:lpstr>
      <vt:lpstr>Telling Another Tale</vt:lpstr>
      <vt:lpstr>Anschaaung</vt:lpstr>
      <vt:lpstr>A Fluent Graduality</vt:lpstr>
      <vt:lpstr>The Uncertainty Principle</vt:lpstr>
      <vt:lpstr>Heisenberg on Goethe</vt:lpstr>
      <vt:lpstr>A Dynamic Universe</vt:lpstr>
      <vt:lpstr>An Implicate Order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Simmel’s Wechselwirkung as a Figure of Quantum Interconnectedness</dc:title>
  <dc:creator>FDA</dc:creator>
  <cp:lastModifiedBy>Fabio</cp:lastModifiedBy>
  <cp:revision>43</cp:revision>
  <dcterms:created xsi:type="dcterms:W3CDTF">2020-02-07T09:05:06Z</dcterms:created>
  <dcterms:modified xsi:type="dcterms:W3CDTF">2021-02-23T08:40:11Z</dcterms:modified>
</cp:coreProperties>
</file>